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0" r:id="rId5"/>
    <p:sldMasterId id="2147483653" r:id="rId6"/>
    <p:sldMasterId id="2147483666" r:id="rId7"/>
  </p:sldMasterIdLst>
  <p:notesMasterIdLst>
    <p:notesMasterId r:id="rId17"/>
  </p:notesMasterIdLst>
  <p:sldIdLst>
    <p:sldId id="258" r:id="rId8"/>
    <p:sldId id="284" r:id="rId9"/>
    <p:sldId id="299" r:id="rId10"/>
    <p:sldId id="259" r:id="rId11"/>
    <p:sldId id="286" r:id="rId12"/>
    <p:sldId id="346" r:id="rId13"/>
    <p:sldId id="260" r:id="rId14"/>
    <p:sldId id="277" r:id="rId15"/>
    <p:sldId id="349" r:id="rId1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67" autoAdjust="0"/>
    <p:restoredTop sz="94619"/>
  </p:normalViewPr>
  <p:slideViewPr>
    <p:cSldViewPr snapToGrid="0" snapToObjects="1">
      <p:cViewPr varScale="1">
        <p:scale>
          <a:sx n="87" d="100"/>
          <a:sy n="87" d="100"/>
        </p:scale>
        <p:origin x="91" y="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8084FD-4BAD-C947-82FB-0D8321BDEDEA}" type="datetimeFigureOut">
              <a:rPr lang="nb-NO" smtClean="0"/>
              <a:t>18.09.2018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52F0D6-F3CA-9244-87F9-C377494E171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4041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Tematikk</a:t>
            </a:r>
            <a:r>
              <a:rPr lang="nb-NO" baseline="0" dirty="0" smtClean="0"/>
              <a:t> for et doktorgradsprosjekt / doktorgradsstipendiat over 4 år.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2F0D6-F3CA-9244-87F9-C377494E1714}" type="slidenum">
              <a:rPr lang="nb-NO" smtClean="0"/>
              <a:t>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91509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2F0D6-F3CA-9244-87F9-C377494E1714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8418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smtClean="0"/>
              <a:t>Forskningsmetodikken som omhandler kultur deltagelse er vanligvis kvalitativ, og størsteparten av studiene omfatter kunst- og kulturuttrykk benyttet i behandling og rehabilitering. Det er behov for kvantitativ studie som omhandler kulturell deltagelse og helse, med kliniske endepunkt.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 smtClean="0"/>
          </a:p>
          <a:p>
            <a:r>
              <a:rPr lang="nb-NO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Kulturaktiviteter kan brukes som intervensjon i folkehelsearbeidet for barn, unge, voksne og eldre. Mer</a:t>
            </a:r>
          </a:p>
          <a:p>
            <a:r>
              <a:rPr lang="nb-NO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kunnskap om temaet kan bidra til at det blir enklere for hvert enkelt individ å gjøre gode valg for egen</a:t>
            </a:r>
          </a:p>
          <a:p>
            <a:r>
              <a:rPr lang="nb-NO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helse.</a:t>
            </a:r>
          </a:p>
          <a:p>
            <a:r>
              <a:rPr lang="nb-NO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Mangler forskning folkehelsenivå, for forebyggende strategier; intervensjoner. </a:t>
            </a:r>
            <a:endParaRPr lang="nb-NO" dirty="0" smtClean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2F0D6-F3CA-9244-87F9-C377494E1714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1915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smtClean="0"/>
              <a:t>Forskningsmetodikken som omhandler kultur deltagelse er vanligvis kvalitativ, og størsteparten av studiene omfatter kunst- og kulturuttrykk benyttet i behandling og rehabilitering. Det er behov for kvantitativ studie som omhandler kulturell deltagelse og helse, med kliniske endepunkt.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 smtClean="0"/>
          </a:p>
          <a:p>
            <a:r>
              <a:rPr lang="nb-NO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Kulturaktiviteter kan brukes som intervensjon i folkehelsearbeidet for barn, unge, voksne og eldre. Mer</a:t>
            </a:r>
          </a:p>
          <a:p>
            <a:r>
              <a:rPr lang="nb-NO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kunnskap om temaet kan bidra til at det blir enklere for hvert enkelt individ å gjøre gode valg for egen</a:t>
            </a:r>
          </a:p>
          <a:p>
            <a:r>
              <a:rPr lang="nb-NO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helse.</a:t>
            </a:r>
          </a:p>
          <a:p>
            <a:r>
              <a:rPr lang="nb-NO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Mangler forskning folkehelsenivå, for forebyggende strategier; intervensjoner. </a:t>
            </a:r>
            <a:endParaRPr lang="nb-NO" dirty="0" smtClean="0"/>
          </a:p>
          <a:p>
            <a:endParaRPr lang="nb-NO" dirty="0" smtClean="0"/>
          </a:p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2F0D6-F3CA-9244-87F9-C377494E1714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72632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6"/>
          <p:cNvSpPr>
            <a:spLocks noGrp="1"/>
          </p:cNvSpPr>
          <p:nvPr>
            <p:ph type="title"/>
          </p:nvPr>
        </p:nvSpPr>
        <p:spPr>
          <a:xfrm>
            <a:off x="737461" y="4439589"/>
            <a:ext cx="10515600" cy="64226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4529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946599-31FE-9A4C-8158-68533835AAFC}" type="datetimeFigureOut">
              <a:rPr lang="nb-NO" smtClean="0"/>
              <a:t>18.09.2018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3C590-C069-124F-B36D-24215117BA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591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946599-31FE-9A4C-8158-68533835AAFC}" type="datetimeFigureOut">
              <a:rPr lang="nb-NO" smtClean="0"/>
              <a:t>18.09.2018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3C590-C069-124F-B36D-24215117BA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7016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946599-31FE-9A4C-8158-68533835AAFC}" type="datetimeFigureOut">
              <a:rPr lang="nb-NO" smtClean="0"/>
              <a:t>18.09.2018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3C590-C069-124F-B36D-24215117BA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77067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946599-31FE-9A4C-8158-68533835AAFC}" type="datetimeFigureOut">
              <a:rPr lang="nb-NO" smtClean="0"/>
              <a:t>18.09.2018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3C590-C069-124F-B36D-24215117BA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8175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946599-31FE-9A4C-8158-68533835AAFC}" type="datetimeFigureOut">
              <a:rPr lang="nb-NO" smtClean="0"/>
              <a:t>18.09.2018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3C590-C069-124F-B36D-24215117BA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0298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946599-31FE-9A4C-8158-68533835AAFC}" type="datetimeFigureOut">
              <a:rPr lang="nb-NO" smtClean="0"/>
              <a:t>18.09.2018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3C590-C069-124F-B36D-24215117BA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36133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946599-31FE-9A4C-8158-68533835AAFC}" type="datetimeFigureOut">
              <a:rPr lang="nb-NO" smtClean="0"/>
              <a:t>18.09.2018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3C590-C069-124F-B36D-24215117BA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4561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946599-31FE-9A4C-8158-68533835AAFC}" type="datetimeFigureOut">
              <a:rPr lang="nb-NO" smtClean="0"/>
              <a:t>18.09.2018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3C590-C069-124F-B36D-24215117BA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701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004808" y="1548566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sz="600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004808" y="4028241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0176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111679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2577293"/>
            <a:ext cx="10515600" cy="338180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43548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946599-31FE-9A4C-8158-68533835AAFC}" type="datetimeFigureOut">
              <a:rPr lang="nb-NO" smtClean="0"/>
              <a:t>18.09.2018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3C590-C069-124F-B36D-24215117BA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60268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946599-31FE-9A4C-8158-68533835AAFC}" type="datetimeFigureOut">
              <a:rPr lang="nb-NO" smtClean="0"/>
              <a:t>18.09.2018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3C590-C069-124F-B36D-24215117BA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8548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004808" y="1548566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sz="600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004808" y="4028241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59893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111679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2577293"/>
            <a:ext cx="10515600" cy="338180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31459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17B28-2175-4FCC-8776-B988BFCBD160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733737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946599-31FE-9A4C-8158-68533835AAFC}" type="datetimeFigureOut">
              <a:rPr lang="nb-NO" smtClean="0"/>
              <a:t>18.09.2018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3C590-C069-124F-B36D-24215117BA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6922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946599-31FE-9A4C-8158-68533835AAFC}" type="datetimeFigureOut">
              <a:rPr lang="nb-NO" smtClean="0"/>
              <a:t>18.09.2018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3C590-C069-124F-B36D-24215117BA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129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946599-31FE-9A4C-8158-68533835AAFC}" type="datetimeFigureOut">
              <a:rPr lang="nb-NO" smtClean="0"/>
              <a:t>18.09.2018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3C590-C069-124F-B36D-24215117BA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1824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e 7"/>
          <p:cNvGrpSpPr/>
          <p:nvPr userDrawn="1"/>
        </p:nvGrpSpPr>
        <p:grpSpPr>
          <a:xfrm>
            <a:off x="0" y="4071257"/>
            <a:ext cx="12192000" cy="2365829"/>
            <a:chOff x="0" y="4071257"/>
            <a:chExt cx="12192000" cy="2365829"/>
          </a:xfrm>
        </p:grpSpPr>
        <p:grpSp>
          <p:nvGrpSpPr>
            <p:cNvPr id="9" name="Gruppe 8"/>
            <p:cNvGrpSpPr>
              <a:grpSpLocks noChangeAspect="1"/>
            </p:cNvGrpSpPr>
            <p:nvPr/>
          </p:nvGrpSpPr>
          <p:grpSpPr>
            <a:xfrm>
              <a:off x="0" y="4071257"/>
              <a:ext cx="12192000" cy="2365829"/>
              <a:chOff x="0" y="4071257"/>
              <a:chExt cx="12192000" cy="2365829"/>
            </a:xfrm>
          </p:grpSpPr>
          <p:sp>
            <p:nvSpPr>
              <p:cNvPr id="11" name="Rektangel 10"/>
              <p:cNvSpPr/>
              <p:nvPr/>
            </p:nvSpPr>
            <p:spPr>
              <a:xfrm>
                <a:off x="0" y="4071257"/>
                <a:ext cx="12192000" cy="236582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pic>
            <p:nvPicPr>
              <p:cNvPr id="12" name="Bilde 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2000" y="5449867"/>
                <a:ext cx="2116667" cy="714640"/>
              </a:xfrm>
              <a:prstGeom prst="rect">
                <a:avLst/>
              </a:prstGeom>
            </p:spPr>
          </p:pic>
          <p:pic>
            <p:nvPicPr>
              <p:cNvPr id="13" name="Bilde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72914" y="5953179"/>
                <a:ext cx="1685472" cy="211328"/>
              </a:xfrm>
              <a:prstGeom prst="rect">
                <a:avLst/>
              </a:prstGeom>
            </p:spPr>
          </p:pic>
        </p:grpSp>
        <p:cxnSp>
          <p:nvCxnSpPr>
            <p:cNvPr id="10" name="Rett linje 9"/>
            <p:cNvCxnSpPr/>
            <p:nvPr/>
          </p:nvCxnSpPr>
          <p:spPr>
            <a:xfrm>
              <a:off x="762000" y="5254171"/>
              <a:ext cx="1099638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8207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7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371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6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68014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33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bente.i.lokken@nord.no" TargetMode="External"/><Relationship Id="rId4" Type="http://schemas.openxmlformats.org/officeDocument/2006/relationships/image" Target="file://localhost/Volumes/fellesadmin/Trykkeri/JOBBER/01_UiN/UiN%20Profilha&#778;ndbok/_NORD%20universitet%20profil/Presentasjon/Studentambassad&#248;r/lang10.jp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Kulturelle%20aktiviteter%20og%20helse_Kompetansesenteret_prosjektpres_2016.pdf" TargetMode="External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6"/>
          <p:cNvSpPr>
            <a:spLocks noGrp="1"/>
          </p:cNvSpPr>
          <p:nvPr>
            <p:ph type="title"/>
          </p:nvPr>
        </p:nvSpPr>
        <p:spPr>
          <a:xfrm>
            <a:off x="759176" y="4165849"/>
            <a:ext cx="10515600" cy="1337484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algn="ctr"/>
            <a:r>
              <a:rPr lang="nb-NO" i="1" dirty="0" smtClean="0"/>
              <a:t>KULTURELLE AKTIVITETER OG HELSE</a:t>
            </a:r>
            <a:br>
              <a:rPr lang="nb-NO" i="1" dirty="0" smtClean="0"/>
            </a:br>
            <a:r>
              <a:rPr lang="nb-NO" sz="2800" i="1" dirty="0" smtClean="0"/>
              <a:t>Doktorgradsstipendiat</a:t>
            </a:r>
            <a:r>
              <a:rPr lang="nb-NO" i="1" dirty="0" smtClean="0"/>
              <a:t> </a:t>
            </a:r>
            <a:r>
              <a:rPr lang="nb-NO" sz="2000" dirty="0" smtClean="0"/>
              <a:t>BENTE IRENE LØKKEN </a:t>
            </a:r>
            <a:r>
              <a:rPr lang="nb-NO" sz="2000" dirty="0"/>
              <a:t>email: </a:t>
            </a:r>
            <a:r>
              <a:rPr lang="nb-NO" sz="2000" dirty="0">
                <a:hlinkClick r:id="rId5"/>
              </a:rPr>
              <a:t>bente.i.lokken@nord.no</a:t>
            </a:r>
            <a:r>
              <a:rPr lang="nb-NO" sz="2000" dirty="0"/>
              <a:t> Tlf.: 740 22 982</a:t>
            </a:r>
            <a:r>
              <a:rPr lang="nb-NO" sz="2000" dirty="0" smtClean="0"/>
              <a:t/>
            </a:r>
            <a:br>
              <a:rPr lang="nb-NO" sz="2000" dirty="0" smtClean="0"/>
            </a:br>
            <a:endParaRPr lang="nb-NO" sz="2000" i="1" dirty="0"/>
          </a:p>
        </p:txBody>
      </p:sp>
    </p:spTree>
    <p:extLst>
      <p:ext uri="{BB962C8B-B14F-4D97-AF65-F5344CB8AC3E}">
        <p14:creationId xmlns:p14="http://schemas.microsoft.com/office/powerpoint/2010/main" val="148235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37460" y="565266"/>
            <a:ext cx="11454539" cy="4516590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nb-NO" i="1" dirty="0" smtClean="0"/>
              <a:t>Tittel doktorgradsprosjekt:</a:t>
            </a:r>
            <a:br>
              <a:rPr lang="nb-NO" i="1" dirty="0" smtClean="0"/>
            </a:br>
            <a:r>
              <a:rPr lang="nb-NO" dirty="0" smtClean="0"/>
              <a:t/>
            </a:r>
            <a:br>
              <a:rPr lang="nb-NO" dirty="0" smtClean="0"/>
            </a:br>
            <a:r>
              <a:rPr lang="nb-NO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Kulturell </a:t>
            </a:r>
            <a:r>
              <a:rPr lang="nb-NO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deltagelse i assosiasjon med </a:t>
            </a:r>
            <a:r>
              <a:rPr lang="nb-NO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sykelighet </a:t>
            </a:r>
            <a:r>
              <a:rPr lang="nb-NO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 dødelighet i en norsk populasjon </a:t>
            </a:r>
            <a:r>
              <a:rPr lang="nb-NO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HUNT3 </a:t>
            </a:r>
            <a:r>
              <a:rPr lang="nb-NO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(2006-08). </a:t>
            </a:r>
            <a:r>
              <a:rPr lang="nb-NO" dirty="0"/>
              <a:t/>
            </a:r>
            <a:br>
              <a:rPr lang="nb-NO" dirty="0"/>
            </a:br>
            <a:r>
              <a:rPr lang="nb-NO" sz="2800" dirty="0" smtClean="0"/>
              <a:t>Helseundersøkelsen </a:t>
            </a:r>
            <a:r>
              <a:rPr lang="nb-NO" sz="2800" dirty="0"/>
              <a:t>i Nord-Trøndelag (HUNT), </a:t>
            </a:r>
            <a:r>
              <a:rPr lang="nb-NO" sz="2800" dirty="0" smtClean="0"/>
              <a:t>Norway.</a:t>
            </a:r>
            <a:endParaRPr lang="nb-NO" sz="2800" dirty="0"/>
          </a:p>
        </p:txBody>
      </p:sp>
      <p:sp>
        <p:nvSpPr>
          <p:cNvPr id="3" name="Rektangel 2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320" y="3336667"/>
            <a:ext cx="3476106" cy="176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49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9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850525"/>
          </a:xfrm>
        </p:spPr>
        <p:txBody>
          <a:bodyPr/>
          <a:lstStyle/>
          <a:p>
            <a:r>
              <a:rPr lang="nb-NO" i="1" dirty="0" smtClean="0"/>
              <a:t>Doktorgradsstipendiat:</a:t>
            </a:r>
            <a:endParaRPr lang="nb-NO" i="1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idx="1"/>
          </p:nvPr>
        </p:nvSpPr>
        <p:spPr>
          <a:xfrm>
            <a:off x="839788" y="1073747"/>
            <a:ext cx="5157787" cy="823912"/>
          </a:xfrm>
        </p:spPr>
        <p:txBody>
          <a:bodyPr/>
          <a:lstStyle/>
          <a:p>
            <a:r>
              <a:rPr lang="nb-NO" dirty="0" err="1" smtClean="0"/>
              <a:t>Ph</a:t>
            </a:r>
            <a:r>
              <a:rPr lang="nb-NO" dirty="0" smtClean="0"/>
              <a:t>. D prosjekt, 4 år:</a:t>
            </a:r>
            <a:endParaRPr lang="nb-NO" dirty="0"/>
          </a:p>
        </p:txBody>
      </p:sp>
      <p:sp>
        <p:nvSpPr>
          <p:cNvPr id="12" name="Plassholder for innhold 11"/>
          <p:cNvSpPr>
            <a:spLocks noGrp="1"/>
          </p:cNvSpPr>
          <p:nvPr>
            <p:ph sz="half" idx="2"/>
          </p:nvPr>
        </p:nvSpPr>
        <p:spPr>
          <a:xfrm>
            <a:off x="839788" y="1968368"/>
            <a:ext cx="5608514" cy="3478866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nb-NO" sz="2400" dirty="0" smtClean="0"/>
              <a:t>Stipendiat		Bente Irene Løkken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b-NO" sz="2400" dirty="0" smtClean="0"/>
              <a:t>Hovedveileder		Vegar Rangul</a:t>
            </a:r>
          </a:p>
          <a:p>
            <a:pPr marL="0" indent="0">
              <a:buNone/>
            </a:pPr>
            <a:r>
              <a:rPr lang="nb-NO" sz="2400" dirty="0"/>
              <a:t>	</a:t>
            </a:r>
            <a:r>
              <a:rPr lang="nb-NO" sz="2400" dirty="0" smtClean="0"/>
              <a:t>		</a:t>
            </a:r>
            <a:r>
              <a:rPr lang="nb-NO" sz="2400" i="1" dirty="0" smtClean="0"/>
              <a:t>Postdoktor, NTNU</a:t>
            </a:r>
          </a:p>
          <a:p>
            <a:pPr marL="0" indent="0">
              <a:buNone/>
            </a:pPr>
            <a:r>
              <a:rPr lang="nb-NO" sz="2400" dirty="0" smtClean="0"/>
              <a:t>Biveileder		Steinar Krokstad</a:t>
            </a:r>
          </a:p>
          <a:p>
            <a:pPr marL="0" indent="0">
              <a:buNone/>
            </a:pPr>
            <a:r>
              <a:rPr lang="nb-NO" sz="2400" dirty="0"/>
              <a:t>	</a:t>
            </a:r>
            <a:r>
              <a:rPr lang="nb-NO" sz="2400" dirty="0" smtClean="0"/>
              <a:t>		</a:t>
            </a:r>
            <a:r>
              <a:rPr lang="nb-NO" sz="2400" i="1" dirty="0" smtClean="0"/>
              <a:t>Professor, NTNU</a:t>
            </a:r>
          </a:p>
          <a:p>
            <a:pPr marL="0" indent="0">
              <a:buNone/>
            </a:pPr>
            <a:r>
              <a:rPr lang="nb-NO" sz="2400" i="1" dirty="0"/>
              <a:t>	</a:t>
            </a:r>
            <a:r>
              <a:rPr lang="nb-NO" sz="2400" i="1" dirty="0" smtClean="0"/>
              <a:t>		</a:t>
            </a:r>
            <a:r>
              <a:rPr lang="nb-NO" sz="2400" dirty="0" smtClean="0"/>
              <a:t>Erik R. Sund</a:t>
            </a:r>
          </a:p>
          <a:p>
            <a:pPr marL="0" indent="0">
              <a:buNone/>
            </a:pPr>
            <a:r>
              <a:rPr lang="nb-NO" sz="2400" i="1" dirty="0"/>
              <a:t>	</a:t>
            </a:r>
            <a:r>
              <a:rPr lang="nb-NO" sz="2400" i="1" dirty="0" smtClean="0"/>
              <a:t>		Forsker, NTNU</a:t>
            </a:r>
          </a:p>
          <a:p>
            <a:pPr marL="0" indent="0">
              <a:buNone/>
            </a:pPr>
            <a:endParaRPr lang="nb-NO" sz="2400" i="1" dirty="0" smtClean="0"/>
          </a:p>
          <a:p>
            <a:pPr marL="0" indent="0">
              <a:buNone/>
            </a:pPr>
            <a:r>
              <a:rPr lang="nb-NO" sz="2400" i="1" dirty="0" smtClean="0"/>
              <a:t>Doktorprogram</a:t>
            </a:r>
            <a:r>
              <a:rPr lang="nb-NO" sz="2400" i="1" dirty="0"/>
              <a:t> </a:t>
            </a:r>
            <a:r>
              <a:rPr lang="nb-NO" sz="2400" i="1" dirty="0" smtClean="0"/>
              <a:t>i medisin, DMF, NTNU.</a:t>
            </a:r>
            <a:endParaRPr lang="nb-NO" sz="2400" i="1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3"/>
          </p:nvPr>
        </p:nvSpPr>
        <p:spPr>
          <a:xfrm>
            <a:off x="6504766" y="1036450"/>
            <a:ext cx="4755025" cy="823912"/>
          </a:xfrm>
        </p:spPr>
        <p:txBody>
          <a:bodyPr/>
          <a:lstStyle/>
          <a:p>
            <a:r>
              <a:rPr lang="nb-NO" dirty="0" smtClean="0"/>
              <a:t>Finansiering:</a:t>
            </a:r>
            <a:endParaRPr lang="nb-NO" dirty="0"/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4"/>
          </p:nvPr>
        </p:nvSpPr>
        <p:spPr>
          <a:xfrm>
            <a:off x="6504766" y="1897659"/>
            <a:ext cx="4946218" cy="418705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b-NO" sz="2200" i="1" dirty="0" smtClean="0"/>
              <a:t>Hovedfinansiering:</a:t>
            </a:r>
          </a:p>
          <a:p>
            <a:pPr marL="0" indent="0">
              <a:buNone/>
            </a:pPr>
            <a:r>
              <a:rPr lang="nb-NO" sz="2200" dirty="0" smtClean="0"/>
              <a:t>	Nord universitet</a:t>
            </a:r>
          </a:p>
          <a:p>
            <a:pPr marL="0" indent="0">
              <a:buNone/>
            </a:pPr>
            <a:endParaRPr lang="nb-NO" sz="2200" dirty="0"/>
          </a:p>
          <a:p>
            <a:pPr marL="0" indent="0">
              <a:buNone/>
            </a:pPr>
            <a:r>
              <a:rPr lang="nb-NO" sz="2200" i="1" dirty="0" smtClean="0"/>
              <a:t>Med-finansiering:</a:t>
            </a:r>
          </a:p>
          <a:p>
            <a:pPr marL="0" indent="0">
              <a:buNone/>
            </a:pPr>
            <a:r>
              <a:rPr lang="nb-NO" sz="2200" dirty="0" smtClean="0"/>
              <a:t>	Nasjonalt </a:t>
            </a:r>
            <a:r>
              <a:rPr lang="nb-NO" sz="2200" dirty="0"/>
              <a:t>kompetansesenter </a:t>
            </a:r>
            <a:r>
              <a:rPr lang="nb-NO" sz="2200" dirty="0" smtClean="0"/>
              <a:t>	for </a:t>
            </a:r>
            <a:r>
              <a:rPr lang="nb-NO" sz="2200" dirty="0"/>
              <a:t>kultur, helse og </a:t>
            </a:r>
            <a:r>
              <a:rPr lang="nb-NO" sz="2200" dirty="0" smtClean="0"/>
              <a:t>omsorg.</a:t>
            </a:r>
          </a:p>
          <a:p>
            <a:pPr marL="0" indent="0">
              <a:buNone/>
            </a:pPr>
            <a:endParaRPr lang="nb-NO" sz="2200" dirty="0" smtClean="0"/>
          </a:p>
          <a:p>
            <a:pPr marL="0" indent="0">
              <a:buNone/>
            </a:pPr>
            <a:r>
              <a:rPr lang="nb-NO" sz="2600" b="1" dirty="0" smtClean="0"/>
              <a:t>Samarbeidspartnere</a:t>
            </a:r>
            <a:r>
              <a:rPr lang="nb-NO" sz="2600" b="1" dirty="0" smtClean="0"/>
              <a:t>:</a:t>
            </a:r>
          </a:p>
          <a:p>
            <a:pPr marL="0" indent="0">
              <a:buNone/>
            </a:pPr>
            <a:r>
              <a:rPr lang="nb-NO" sz="2200" dirty="0"/>
              <a:t>Aalborg </a:t>
            </a:r>
            <a:r>
              <a:rPr lang="nb-NO" sz="2200" dirty="0" err="1"/>
              <a:t>University</a:t>
            </a:r>
            <a:r>
              <a:rPr lang="nb-NO" sz="2200" dirty="0"/>
              <a:t>, Aalborg, </a:t>
            </a:r>
            <a:r>
              <a:rPr lang="nb-NO" sz="2200" dirty="0" err="1" smtClean="0"/>
              <a:t>Denmark</a:t>
            </a:r>
            <a:endParaRPr lang="nb-NO" sz="2200" dirty="0" smtClean="0"/>
          </a:p>
          <a:p>
            <a:pPr marL="0" indent="0">
              <a:buNone/>
            </a:pPr>
            <a:r>
              <a:rPr lang="nb-NO" sz="2200" dirty="0"/>
              <a:t>Western Sydney </a:t>
            </a:r>
            <a:r>
              <a:rPr lang="nb-NO" sz="2200" dirty="0" err="1"/>
              <a:t>University</a:t>
            </a:r>
            <a:r>
              <a:rPr lang="nb-NO" sz="2200" dirty="0"/>
              <a:t>, </a:t>
            </a:r>
            <a:r>
              <a:rPr lang="nb-NO" sz="2200" dirty="0" err="1"/>
              <a:t>Penrith</a:t>
            </a:r>
            <a:r>
              <a:rPr lang="nb-NO" sz="2200" dirty="0"/>
              <a:t>, </a:t>
            </a:r>
            <a:r>
              <a:rPr lang="nb-NO" sz="2200" dirty="0" smtClean="0"/>
              <a:t>Australia</a:t>
            </a:r>
          </a:p>
          <a:p>
            <a:pPr marL="0" indent="0">
              <a:buNone/>
            </a:pPr>
            <a:r>
              <a:rPr lang="nb-NO" sz="2200" dirty="0"/>
              <a:t>Stockholm </a:t>
            </a:r>
            <a:r>
              <a:rPr lang="nb-NO" sz="2200" dirty="0" err="1" smtClean="0"/>
              <a:t>University</a:t>
            </a:r>
            <a:r>
              <a:rPr lang="nb-NO" sz="2200" dirty="0" smtClean="0"/>
              <a:t>, </a:t>
            </a:r>
            <a:r>
              <a:rPr lang="nb-NO" sz="2200" dirty="0"/>
              <a:t>Stockholm, </a:t>
            </a:r>
            <a:r>
              <a:rPr lang="nb-NO" sz="2200" dirty="0" err="1" smtClean="0"/>
              <a:t>Sweden</a:t>
            </a:r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297469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726832"/>
            <a:ext cx="10515600" cy="804984"/>
          </a:xfrm>
        </p:spPr>
        <p:txBody>
          <a:bodyPr/>
          <a:lstStyle/>
          <a:p>
            <a:r>
              <a:rPr lang="nb-NO" i="1" dirty="0" smtClean="0"/>
              <a:t>Formål</a:t>
            </a:r>
            <a:endParaRPr lang="nb-NO" i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533283"/>
            <a:ext cx="10515600" cy="4665811"/>
          </a:xfrm>
        </p:spPr>
        <p:txBody>
          <a:bodyPr/>
          <a:lstStyle/>
          <a:p>
            <a:pPr marL="0" indent="0" algn="ctr">
              <a:buNone/>
            </a:pPr>
            <a:r>
              <a:rPr lang="nb-NO" sz="3200" dirty="0" smtClean="0">
                <a:latin typeface="+mj-lt"/>
              </a:rPr>
              <a:t>Studere den felles sammenheng mellom kulturell deltagelse og dens betydning for sykelighet og dødelighet</a:t>
            </a:r>
          </a:p>
          <a:p>
            <a:pPr marL="0" indent="0">
              <a:buNone/>
            </a:pPr>
            <a:endParaRPr lang="nb-NO" dirty="0" smtClean="0">
              <a:latin typeface="+mj-lt"/>
            </a:endParaRPr>
          </a:p>
          <a:p>
            <a:pPr marL="0" indent="0">
              <a:buNone/>
            </a:pPr>
            <a:r>
              <a:rPr lang="nb-NO" dirty="0" smtClean="0">
                <a:latin typeface="+mj-lt"/>
              </a:rPr>
              <a:t>Hvordan påvirker kulturell deltagelse ulike helseaspekt med fokus på:</a:t>
            </a:r>
          </a:p>
          <a:p>
            <a:pPr marL="457200" lvl="1" indent="0">
              <a:buNone/>
            </a:pPr>
            <a:r>
              <a:rPr lang="nb-NO" dirty="0" smtClean="0">
                <a:latin typeface="+mj-lt"/>
              </a:rPr>
              <a:t>Dødelighet; totaldød </a:t>
            </a:r>
            <a:r>
              <a:rPr lang="nb-NO" dirty="0">
                <a:latin typeface="+mj-lt"/>
              </a:rPr>
              <a:t>og </a:t>
            </a:r>
            <a:r>
              <a:rPr lang="nb-NO" dirty="0" smtClean="0">
                <a:latin typeface="+mj-lt"/>
              </a:rPr>
              <a:t>dødsårsak </a:t>
            </a:r>
          </a:p>
          <a:p>
            <a:pPr marL="457200" lvl="1" indent="0">
              <a:buNone/>
            </a:pPr>
            <a:r>
              <a:rPr lang="nb-NO" dirty="0" smtClean="0">
                <a:latin typeface="+mj-lt"/>
              </a:rPr>
              <a:t>Sykelighet; bruk </a:t>
            </a:r>
            <a:r>
              <a:rPr lang="nb-NO" dirty="0">
                <a:latin typeface="+mj-lt"/>
              </a:rPr>
              <a:t>av trygdeytelser og </a:t>
            </a:r>
            <a:r>
              <a:rPr lang="nb-NO" dirty="0" smtClean="0">
                <a:latin typeface="+mj-lt"/>
              </a:rPr>
              <a:t>helsetjenester</a:t>
            </a:r>
          </a:p>
          <a:p>
            <a:endParaRPr lang="nb-NO" dirty="0" smtClean="0">
              <a:latin typeface="+mj-lt"/>
            </a:endParaRPr>
          </a:p>
          <a:p>
            <a:pPr marL="0" indent="0" algn="ctr">
              <a:buNone/>
            </a:pPr>
            <a:r>
              <a:rPr lang="nb-NO" sz="2400" i="1" dirty="0" smtClean="0">
                <a:latin typeface="+mj-lt"/>
              </a:rPr>
              <a:t>«En omfattende </a:t>
            </a:r>
            <a:r>
              <a:rPr lang="nb-NO" sz="2400" i="1" dirty="0">
                <a:latin typeface="+mj-lt"/>
              </a:rPr>
              <a:t>utforskning av kunnskap om </a:t>
            </a:r>
            <a:r>
              <a:rPr lang="nb-NO" sz="2400" i="1" dirty="0" smtClean="0">
                <a:latin typeface="+mj-lt"/>
              </a:rPr>
              <a:t>ulike kulturelle </a:t>
            </a:r>
            <a:r>
              <a:rPr lang="nb-NO" sz="2400" i="1" dirty="0">
                <a:latin typeface="+mj-lt"/>
              </a:rPr>
              <a:t>aktiviteter er knyttet til sykelighet og dødelighet i en norsk </a:t>
            </a:r>
            <a:r>
              <a:rPr lang="nb-NO" sz="2400" i="1" dirty="0" smtClean="0">
                <a:latin typeface="+mj-lt"/>
              </a:rPr>
              <a:t>populasjon» </a:t>
            </a:r>
          </a:p>
          <a:p>
            <a:pPr marL="0" indent="0" algn="ctr">
              <a:buNone/>
            </a:pPr>
            <a:r>
              <a:rPr lang="nb-NO" sz="2000" i="1" dirty="0" smtClean="0">
                <a:latin typeface="+mj-lt"/>
              </a:rPr>
              <a:t>			Regionale komiteer for medisinsk og helsefaglig forskningsetikk, REK</a:t>
            </a:r>
            <a:endParaRPr lang="nb-NO" sz="20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40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i="1" dirty="0" smtClean="0"/>
              <a:t>Bakgrunn:</a:t>
            </a:r>
            <a:endParaRPr lang="nb-NO" i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1" y="2428054"/>
            <a:ext cx="10515600" cy="3467138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nb-NO" sz="2400" dirty="0"/>
              <a:t>Det er behov for økt kunnskap om sammenheng mellom kulturell deltagelse og </a:t>
            </a:r>
            <a:r>
              <a:rPr lang="nb-NO" sz="2400" dirty="0" smtClean="0"/>
              <a:t>helse på bakgrunn av:</a:t>
            </a:r>
          </a:p>
          <a:p>
            <a:pPr marL="0" indent="0">
              <a:buNone/>
            </a:pPr>
            <a:endParaRPr lang="nb-NO" dirty="0"/>
          </a:p>
          <a:p>
            <a:pPr lvl="1"/>
            <a:r>
              <a:rPr lang="nb-NO" dirty="0" smtClean="0"/>
              <a:t>Vedvarende ulikheter i helse og mortalitet</a:t>
            </a:r>
          </a:p>
          <a:p>
            <a:pPr lvl="1"/>
            <a:r>
              <a:rPr lang="nb-NO" dirty="0" smtClean="0"/>
              <a:t>Økende </a:t>
            </a:r>
            <a:r>
              <a:rPr lang="nb-NO" dirty="0"/>
              <a:t>prevalens av sykefravær og manglende arbeidsevne forårsaket av psykososiale </a:t>
            </a:r>
            <a:r>
              <a:rPr lang="nb-NO" dirty="0" smtClean="0"/>
              <a:t>faktorer</a:t>
            </a:r>
          </a:p>
          <a:p>
            <a:pPr lvl="1"/>
            <a:endParaRPr lang="nb-NO" dirty="0" smtClean="0"/>
          </a:p>
          <a:p>
            <a:pPr lvl="2">
              <a:buFont typeface="Wingdings" panose="05000000000000000000" pitchFamily="2" charset="2"/>
              <a:buChar char="Ø"/>
            </a:pPr>
            <a:r>
              <a:rPr lang="nb-NO" sz="2400" dirty="0" smtClean="0"/>
              <a:t> Det medfører et økende </a:t>
            </a:r>
            <a:r>
              <a:rPr lang="nb-NO" sz="2400" dirty="0"/>
              <a:t>behov for forebyggende strategier</a:t>
            </a:r>
          </a:p>
          <a:p>
            <a:pPr lvl="1"/>
            <a:endParaRPr lang="nb-NO" dirty="0" smtClean="0"/>
          </a:p>
          <a:p>
            <a:pPr marL="457200" lvl="1" indent="0">
              <a:buNone/>
            </a:pPr>
            <a:endParaRPr lang="nb-NO" dirty="0"/>
          </a:p>
          <a:p>
            <a:pPr marL="457200" lvl="1" indent="0">
              <a:buNone/>
            </a:pPr>
            <a:endParaRPr lang="nb-NO" dirty="0"/>
          </a:p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526" y="415120"/>
            <a:ext cx="4829908" cy="171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9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i="1" dirty="0" smtClean="0"/>
              <a:t>Planlagte artikler:</a:t>
            </a:r>
            <a:endParaRPr lang="nb-NO" i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GB" dirty="0" smtClean="0"/>
              <a:t>Cultural participation and seven years cause specific mortality: A follow-up study from HUNT3 (2006-08) in the Cause of Death Register (2008-15).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GB" dirty="0" smtClean="0"/>
              <a:t>Cultural participation and sickness absence. A follow-up study from HUNT3 (2006-08) to FD-</a:t>
            </a:r>
            <a:r>
              <a:rPr lang="en-GB" dirty="0" err="1" smtClean="0"/>
              <a:t>Trygd</a:t>
            </a:r>
            <a:r>
              <a:rPr lang="en-GB" dirty="0" smtClean="0"/>
              <a:t> Register (2008-15).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Cultural participation in association with morbidity and health care utilization. A follow-up study from HUNT3 (2006-08) to Norwegian Patient </a:t>
            </a:r>
            <a:r>
              <a:rPr lang="en-GB" dirty="0"/>
              <a:t>Register and Health Economics Administration Register (</a:t>
            </a:r>
            <a:r>
              <a:rPr lang="en-GB" dirty="0" smtClean="0"/>
              <a:t>2009-15). </a:t>
            </a:r>
          </a:p>
        </p:txBody>
      </p:sp>
    </p:spTree>
    <p:extLst>
      <p:ext uri="{BB962C8B-B14F-4D97-AF65-F5344CB8AC3E}">
        <p14:creationId xmlns:p14="http://schemas.microsoft.com/office/powerpoint/2010/main" val="255462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409087"/>
            <a:ext cx="10515600" cy="909760"/>
          </a:xfrm>
        </p:spPr>
        <p:txBody>
          <a:bodyPr/>
          <a:lstStyle/>
          <a:p>
            <a:r>
              <a:rPr lang="nb-NO" i="1" dirty="0" smtClean="0"/>
              <a:t>Data:</a:t>
            </a:r>
            <a:endParaRPr lang="nb-NO" i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318848"/>
            <a:ext cx="10515600" cy="4611306"/>
          </a:xfrm>
        </p:spPr>
        <p:txBody>
          <a:bodyPr>
            <a:normAutofit fontScale="77500" lnSpcReduction="20000"/>
          </a:bodyPr>
          <a:lstStyle/>
          <a:p>
            <a:pPr marL="0" indent="0">
              <a:spcBef>
                <a:spcPts val="1800"/>
              </a:spcBef>
              <a:spcAft>
                <a:spcPts val="1200"/>
              </a:spcAft>
              <a:buNone/>
            </a:pPr>
            <a:r>
              <a:rPr lang="nb-NO" sz="3600" dirty="0" smtClean="0"/>
              <a:t>Fra Helseundersøkelsen i Nord-Trøndelag, HUNT3 (2006-08): 				</a:t>
            </a:r>
            <a:r>
              <a:rPr lang="nb-NO" sz="3100" dirty="0" smtClean="0"/>
              <a:t>Populasjon: ≥ 20 år 	</a:t>
            </a:r>
            <a:r>
              <a:rPr lang="nb-NO" sz="3600" dirty="0" smtClean="0"/>
              <a:t>								</a:t>
            </a:r>
            <a:r>
              <a:rPr lang="nb-NO" sz="3100" dirty="0" smtClean="0"/>
              <a:t>Inviterte 94 122 personer (54% responsrate)</a:t>
            </a:r>
          </a:p>
          <a:p>
            <a:pPr marL="0" indent="0">
              <a:buNone/>
            </a:pPr>
            <a:r>
              <a:rPr lang="nb-NO" sz="3600" dirty="0" smtClean="0"/>
              <a:t>	</a:t>
            </a:r>
            <a:r>
              <a:rPr lang="nb-NO" sz="3400" dirty="0" smtClean="0"/>
              <a:t>Det er innhentet data fra 50 804 personer</a:t>
            </a:r>
          </a:p>
          <a:p>
            <a:pPr marL="0" indent="0">
              <a:buNone/>
            </a:pPr>
            <a:r>
              <a:rPr lang="nb-NO" sz="3400" dirty="0"/>
              <a:t>	</a:t>
            </a:r>
            <a:r>
              <a:rPr lang="nb-NO" sz="3400" dirty="0" smtClean="0"/>
              <a:t>Hvorav ca</a:t>
            </a:r>
            <a:r>
              <a:rPr lang="nb-NO" sz="3400" dirty="0"/>
              <a:t>.</a:t>
            </a:r>
            <a:r>
              <a:rPr lang="nb-NO" sz="3400" dirty="0" smtClean="0"/>
              <a:t> 37 000 har svart på spørsmål om kulturelle aktiviteter</a:t>
            </a:r>
            <a:endParaRPr lang="nb-NO" sz="3400" dirty="0"/>
          </a:p>
          <a:p>
            <a:pPr marL="0" indent="0">
              <a:buNone/>
            </a:pPr>
            <a:r>
              <a:rPr lang="nb-NO" sz="3100" dirty="0" smtClean="0"/>
              <a:t>	</a:t>
            </a:r>
            <a:r>
              <a:rPr lang="nb-NO" sz="2600" dirty="0" smtClean="0"/>
              <a:t>I tillegg opplysninger om fysisk aktivitet og sosiale forhold, og andre relevante 	helseopplysninger for studien.		</a:t>
            </a:r>
          </a:p>
          <a:p>
            <a:pPr marL="3657600" lvl="8" indent="0">
              <a:buNone/>
            </a:pPr>
            <a:endParaRPr lang="nb-NO" sz="2100" dirty="0" smtClean="0"/>
          </a:p>
          <a:p>
            <a:pPr marL="0" indent="0">
              <a:spcAft>
                <a:spcPts val="600"/>
              </a:spcAft>
              <a:buNone/>
            </a:pPr>
            <a:r>
              <a:rPr lang="nb-NO" sz="3600" dirty="0" smtClean="0"/>
              <a:t>Kobles til registerdata fra:</a:t>
            </a:r>
          </a:p>
          <a:p>
            <a:pPr marL="457200" lvl="1" indent="0">
              <a:buNone/>
            </a:pPr>
            <a:r>
              <a:rPr lang="nb-NO" sz="2600" dirty="0" smtClean="0"/>
              <a:t>- Dødsårsaksregisteret (Dår)</a:t>
            </a:r>
          </a:p>
          <a:p>
            <a:pPr marL="457200" lvl="1" indent="0">
              <a:buNone/>
            </a:pPr>
            <a:r>
              <a:rPr lang="nb-NO" sz="2600" dirty="0" smtClean="0"/>
              <a:t>- FD-Trygd</a:t>
            </a:r>
            <a:endParaRPr lang="nb-NO" sz="2600" dirty="0"/>
          </a:p>
          <a:p>
            <a:pPr marL="457200" lvl="1" indent="0">
              <a:buNone/>
            </a:pPr>
            <a:r>
              <a:rPr lang="nb-NO" sz="2600" dirty="0" smtClean="0"/>
              <a:t>- Norsk pasientregister, NPR</a:t>
            </a:r>
          </a:p>
          <a:p>
            <a:pPr marL="457200" lvl="1" indent="0">
              <a:buNone/>
            </a:pPr>
            <a:r>
              <a:rPr lang="nb-NO" sz="2600" dirty="0" smtClean="0"/>
              <a:t>- Kontroll og utbetaling av helserefusjoner, KUHR</a:t>
            </a:r>
          </a:p>
        </p:txBody>
      </p:sp>
    </p:spTree>
    <p:extLst>
      <p:ext uri="{BB962C8B-B14F-4D97-AF65-F5344CB8AC3E}">
        <p14:creationId xmlns:p14="http://schemas.microsoft.com/office/powerpoint/2010/main" val="12002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idx="4294967295"/>
          </p:nvPr>
        </p:nvSpPr>
        <p:spPr>
          <a:xfrm>
            <a:off x="474497" y="290324"/>
            <a:ext cx="10515600" cy="844550"/>
          </a:xfrm>
        </p:spPr>
        <p:txBody>
          <a:bodyPr/>
          <a:lstStyle/>
          <a:p>
            <a:r>
              <a:rPr lang="nb-NO" sz="3200" i="1" dirty="0" smtClean="0"/>
              <a:t>HUNT3-data; </a:t>
            </a:r>
            <a:r>
              <a:rPr lang="nb-NO" sz="3200" dirty="0" smtClean="0"/>
              <a:t>Kultur:</a:t>
            </a:r>
            <a:endParaRPr lang="nb-NO" sz="3200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383" y="894912"/>
            <a:ext cx="5113337" cy="5188795"/>
          </a:xfrm>
        </p:spPr>
      </p:pic>
      <p:sp>
        <p:nvSpPr>
          <p:cNvPr id="8" name="Vinkeltegn 7"/>
          <p:cNvSpPr/>
          <p:nvPr/>
        </p:nvSpPr>
        <p:spPr>
          <a:xfrm>
            <a:off x="5732297" y="2300778"/>
            <a:ext cx="699052" cy="1021280"/>
          </a:xfrm>
          <a:prstGeom prst="chevron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3597743" y="4410636"/>
            <a:ext cx="1857337" cy="1331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i="1" dirty="0" smtClean="0"/>
              <a:t>KREATIV</a:t>
            </a:r>
          </a:p>
          <a:p>
            <a:r>
              <a:rPr lang="en-US" sz="2000" i="1" dirty="0" smtClean="0"/>
              <a:t>UTØVENDE  / AKTIV</a:t>
            </a:r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21" y="4146786"/>
            <a:ext cx="1905682" cy="1065540"/>
          </a:xfrm>
          <a:prstGeom prst="rect">
            <a:avLst/>
          </a:prstGeom>
        </p:spPr>
      </p:pic>
      <p:sp>
        <p:nvSpPr>
          <p:cNvPr id="13" name="Vinkeltegn 12"/>
          <p:cNvSpPr/>
          <p:nvPr/>
        </p:nvSpPr>
        <p:spPr>
          <a:xfrm>
            <a:off x="5847413" y="4410636"/>
            <a:ext cx="548970" cy="1451746"/>
          </a:xfrm>
          <a:prstGeom prst="chevron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pic>
        <p:nvPicPr>
          <p:cNvPr id="15" name="Bild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487" y="5273809"/>
            <a:ext cx="1807923" cy="809898"/>
          </a:xfrm>
          <a:prstGeom prst="rect">
            <a:avLst/>
          </a:prstGeom>
        </p:spPr>
      </p:pic>
      <p:pic>
        <p:nvPicPr>
          <p:cNvPr id="18" name="Bild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48" y="1764304"/>
            <a:ext cx="956638" cy="1700482"/>
          </a:xfrm>
          <a:prstGeom prst="rect">
            <a:avLst/>
          </a:prstGeom>
        </p:spPr>
      </p:pic>
      <p:pic>
        <p:nvPicPr>
          <p:cNvPr id="19" name="Bild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515" y="2514195"/>
            <a:ext cx="1607610" cy="1021280"/>
          </a:xfrm>
          <a:prstGeom prst="rect">
            <a:avLst/>
          </a:prstGeom>
        </p:spPr>
      </p:pic>
      <p:pic>
        <p:nvPicPr>
          <p:cNvPr id="20" name="Bild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892" y="1749314"/>
            <a:ext cx="1569233" cy="512583"/>
          </a:xfrm>
          <a:prstGeom prst="rect">
            <a:avLst/>
          </a:prstGeom>
        </p:spPr>
      </p:pic>
      <p:sp>
        <p:nvSpPr>
          <p:cNvPr id="21" name="Rektangel 20"/>
          <p:cNvSpPr/>
          <p:nvPr/>
        </p:nvSpPr>
        <p:spPr>
          <a:xfrm>
            <a:off x="3676165" y="2300778"/>
            <a:ext cx="1587340" cy="1021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sz="2000" i="1" dirty="0" smtClean="0"/>
              <a:t>RESEPTIV MOTTAGELIG</a:t>
            </a:r>
          </a:p>
        </p:txBody>
      </p:sp>
      <p:sp>
        <p:nvSpPr>
          <p:cNvPr id="3" name="Rektangel 2"/>
          <p:cNvSpPr/>
          <p:nvPr/>
        </p:nvSpPr>
        <p:spPr>
          <a:xfrm>
            <a:off x="6431349" y="6163478"/>
            <a:ext cx="44743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Om </a:t>
            </a:r>
            <a:r>
              <a:rPr lang="en-US" sz="1600" dirty="0" err="1" smtClean="0"/>
              <a:t>helseundersøkelsen</a:t>
            </a:r>
            <a:r>
              <a:rPr lang="en-US" sz="1600" dirty="0" smtClean="0"/>
              <a:t>, se </a:t>
            </a:r>
            <a:r>
              <a:rPr lang="en-US" sz="1600" dirty="0" smtClean="0">
                <a:hlinkClick r:id="rId8" action="ppaction://hlinkfile"/>
              </a:rPr>
              <a:t>www.ntnu.no/hunt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4745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614598" y="902811"/>
            <a:ext cx="937346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The concept of culture in the broadest understanding encloses not only art or literature, but also lifestyle, ethics, tradition, human rights and spiritual convictions </a:t>
            </a:r>
            <a:r>
              <a: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(UNESCO, 1982).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2212" y="4625893"/>
            <a:ext cx="4895850" cy="1155893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2489" y="338448"/>
            <a:ext cx="1675429" cy="161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70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isure time cultural activities.potx" id="{C7B05571-D233-4649-9765-73070DBCA19B}" vid="{9095A6AF-A20A-4E03-A0ED-FBCE0A716AD3}"/>
    </a:ext>
  </a:extLst>
</a:theme>
</file>

<file path=ppt/theme/theme2.xml><?xml version="1.0" encoding="utf-8"?>
<a:theme xmlns:a="http://schemas.openxmlformats.org/drawingml/2006/main" name="Egendefinert utforming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isure time cultural activities.potx" id="{C7B05571-D233-4649-9765-73070DBCA19B}" vid="{A29B71C0-8F57-4962-8CA6-D5F7D7AD374D}"/>
    </a:ext>
  </a:extLst>
</a:theme>
</file>

<file path=ppt/theme/theme3.xml><?xml version="1.0" encoding="utf-8"?>
<a:theme xmlns:a="http://schemas.openxmlformats.org/drawingml/2006/main" name="1_Egendefinert utforming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isure time cultural activities.potx" id="{C7B05571-D233-4649-9765-73070DBCA19B}" vid="{8A5F3542-27E7-4D71-B0AF-7C6B0C68E504}"/>
    </a:ext>
  </a:extLst>
</a:theme>
</file>

<file path=ppt/theme/theme4.xml><?xml version="1.0" encoding="utf-8"?>
<a:theme xmlns:a="http://schemas.openxmlformats.org/drawingml/2006/main" name="2_Egendefinert utforming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isure time cultural activity.potx" id="{1C156ABE-7777-4D73-924F-A11E6A1AB83C}" vid="{C1DC54A2-F39E-41C4-92E2-FCB0D6992862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888568379483D4E867A0C63E0CDC9CF" ma:contentTypeVersion="3" ma:contentTypeDescription="Opprett et nytt dokument." ma:contentTypeScope="" ma:versionID="04725dc4bc3e5a3a7a30d7c8f3c58fbe">
  <xsd:schema xmlns:xsd="http://www.w3.org/2001/XMLSchema" xmlns:xs="http://www.w3.org/2001/XMLSchema" xmlns:p="http://schemas.microsoft.com/office/2006/metadata/properties" xmlns:ns1="http://schemas.microsoft.com/sharepoint/v3" xmlns:ns2="73051fd9-4e97-408e-94f7-903861a0153e" targetNamespace="http://schemas.microsoft.com/office/2006/metadata/properties" ma:root="true" ma:fieldsID="157f2e62d0d5d30dbdfafac90fbf4cf4" ns1:_="" ns2:_="">
    <xsd:import namespace="http://schemas.microsoft.com/sharepoint/v3"/>
    <xsd:import namespace="73051fd9-4e97-408e-94f7-903861a0153e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Planlagt startdato" ma:description="Planlagt startdato er en områdekolonne som opprettes av publiseringsfunksjonen. Den brukes til å angi dato og klokkeslett for når denne siden vises for første gang for besøkende på området." ma:hidden="true" ma:internalName="PublishingStartDate">
      <xsd:simpleType>
        <xsd:restriction base="dms:Unknown"/>
      </xsd:simpleType>
    </xsd:element>
    <xsd:element name="PublishingExpirationDate" ma:index="9" nillable="true" ma:displayName="Planlagt utløpsdato" ma:description="Planlagt sluttdato er en områdekolonne som opprettes av publiseringsfunksjonen. Den brukes til å angi dato og klokkeslett for når denne siden ikke lenger vises for besøkende på området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051fd9-4e97-408e-94f7-903861a0153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80159778-11BA-4293-B543-6B5F96D967A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8D1AAF4-BAA3-4508-A5DA-13F2003997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3051fd9-4e97-408e-94f7-903861a015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FDE106F-0013-46E3-8999-D4432D63BEAD}">
  <ds:schemaRefs>
    <ds:schemaRef ds:uri="73051fd9-4e97-408e-94f7-903861a0153e"/>
    <ds:schemaRef ds:uri="http://purl.org/dc/terms/"/>
    <ds:schemaRef ds:uri="http://schemas.microsoft.com/sharepoint/v3"/>
    <ds:schemaRef ds:uri="http://www.w3.org/XML/1998/namespace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Leisure time cultural activities</Template>
  <TotalTime>4178</TotalTime>
  <Words>456</Words>
  <Application>Microsoft Office PowerPoint</Application>
  <PresentationFormat>Widescreen</PresentationFormat>
  <Paragraphs>80</Paragraphs>
  <Slides>9</Slides>
  <Notes>4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4</vt:i4>
      </vt:variant>
      <vt:variant>
        <vt:lpstr>Lysbildetitler</vt:lpstr>
      </vt:variant>
      <vt:variant>
        <vt:i4>9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Wingdings</vt:lpstr>
      <vt:lpstr>Office-tema</vt:lpstr>
      <vt:lpstr>Egendefinert utforming</vt:lpstr>
      <vt:lpstr>1_Egendefinert utforming</vt:lpstr>
      <vt:lpstr>2_Egendefinert utforming</vt:lpstr>
      <vt:lpstr>KULTURELLE AKTIVITETER OG HELSE Doktorgradsstipendiat BENTE IRENE LØKKEN email: bente.i.lokken@nord.no Tlf.: 740 22 982 </vt:lpstr>
      <vt:lpstr>Tittel doktorgradsprosjekt:  Kulturell deltagelse i assosiasjon med sykelighet og dødelighet i en norsk populasjon HUNT3 (2006-08).  Helseundersøkelsen i Nord-Trøndelag (HUNT), Norway.</vt:lpstr>
      <vt:lpstr>Doktorgradsstipendiat:</vt:lpstr>
      <vt:lpstr>Formål</vt:lpstr>
      <vt:lpstr>Bakgrunn:</vt:lpstr>
      <vt:lpstr>Planlagte artikler:</vt:lpstr>
      <vt:lpstr>Data:</vt:lpstr>
      <vt:lpstr>HUNT3-data; Kultur:</vt:lpstr>
      <vt:lpstr>PowerPoint-presentasjon</vt:lpstr>
    </vt:vector>
  </TitlesOfParts>
  <Company>Høgskolen i Nord-Trøndelag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LEISURE TIME CULTURAL ACTIVITIES</dc:title>
  <dc:creator>Løkken Bente Irene</dc:creator>
  <cp:lastModifiedBy>Bente Irene Løkken</cp:lastModifiedBy>
  <cp:revision>895</cp:revision>
  <dcterms:created xsi:type="dcterms:W3CDTF">2016-05-04T07:51:48Z</dcterms:created>
  <dcterms:modified xsi:type="dcterms:W3CDTF">2018-09-18T09:14:55Z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0x0101004888568379483D4E867A0C63E0CDC9CF</vt:lpwstr>
  </property>
</Properties>
</file>